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7"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4630400" cy="8229600"/>
  <p:notesSz cx="8229600" cy="14630400"/>
  <p:embeddedFontLst>
    <p:embeddedFont>
      <p:font typeface="Garamond" panose="02020404030301010803" pitchFamily="18" charset="0"/>
      <p:regular r:id="rId12"/>
      <p:bold r:id="rId13"/>
    </p:embeddedFont>
    <p:embeddedFont>
      <p:font typeface="Sora Light" panose="020B0604020202020204" charset="0"/>
      <p:regular r:id="rId14"/>
    </p:embeddedFont>
    <p:embeddedFont>
      <p:font typeface="Sora Semi Bold" panose="020B0604020202020204" charset="0"/>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77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41547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52038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235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74070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70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8141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55943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50742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23675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94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2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27880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43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643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021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974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81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793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8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9854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5360512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02189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39324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18035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3513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79352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7/24/2025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17184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21995"/>
            <a:ext cx="6912531" cy="812125"/>
          </a:xfrm>
          <a:prstGeom prst="rect">
            <a:avLst/>
          </a:prstGeom>
          <a:noFill/>
          <a:ln/>
        </p:spPr>
        <p:txBody>
          <a:bodyPr wrap="none" lIns="0" tIns="0" rIns="0" bIns="0" rtlCol="0" anchor="t"/>
          <a:lstStyle/>
          <a:p>
            <a:pPr marL="0" indent="0" algn="l">
              <a:lnSpc>
                <a:spcPts val="6350"/>
              </a:lnSpc>
              <a:buNone/>
            </a:pPr>
            <a:r>
              <a:rPr lang="en-US" sz="5100" b="1" u="sng" dirty="0">
                <a:solidFill>
                  <a:srgbClr val="1F1E1E"/>
                </a:solidFill>
                <a:highlight>
                  <a:srgbClr val="C0C0C0"/>
                </a:highlight>
                <a:latin typeface="Sora Semi Bold" pitchFamily="34" charset="0"/>
                <a:ea typeface="Sora Semi Bold" pitchFamily="34" charset="-122"/>
                <a:cs typeface="Sora Semi Bold" pitchFamily="34" charset="-120"/>
              </a:rPr>
              <a:t>Healthcare Analytics</a:t>
            </a:r>
            <a:endParaRPr lang="en-US" sz="5100" b="1" u="sng" dirty="0">
              <a:highlight>
                <a:srgbClr val="C0C0C0"/>
              </a:highlight>
            </a:endParaRPr>
          </a:p>
        </p:txBody>
      </p:sp>
      <p:sp>
        <p:nvSpPr>
          <p:cNvPr id="4" name="Text 1"/>
          <p:cNvSpPr/>
          <p:nvPr/>
        </p:nvSpPr>
        <p:spPr>
          <a:xfrm>
            <a:off x="6350437" y="1904405"/>
            <a:ext cx="7415927" cy="5603081"/>
          </a:xfrm>
          <a:prstGeom prst="rect">
            <a:avLst/>
          </a:prstGeom>
          <a:noFill/>
          <a:ln/>
        </p:spPr>
        <p:txBody>
          <a:bodyPr wrap="square" lIns="0" tIns="0" rIns="0" bIns="0" rtlCol="0" anchor="t"/>
          <a:lstStyle/>
          <a:p>
            <a:pPr marL="0" indent="0" algn="l">
              <a:lnSpc>
                <a:spcPts val="8800"/>
              </a:lnSpc>
              <a:buNone/>
            </a:pPr>
            <a:r>
              <a:rPr lang="en-US" sz="4400" dirty="0">
                <a:solidFill>
                  <a:srgbClr val="1F1E1E"/>
                </a:solidFill>
                <a:latin typeface="Sora Semi Bold" pitchFamily="34" charset="0"/>
                <a:ea typeface="Sora Semi Bold" pitchFamily="34" charset="-122"/>
                <a:cs typeface="Sora Semi Bold" pitchFamily="34" charset="-120"/>
              </a:rPr>
              <a:t>(Heart Disease Prediction Using BRFSS 2015 Dataset with Python)</a:t>
            </a:r>
          </a:p>
          <a:p>
            <a:pPr marL="0" indent="0" algn="l">
              <a:lnSpc>
                <a:spcPts val="8800"/>
              </a:lnSpc>
              <a:buNone/>
            </a:pP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68432" y="1241865"/>
            <a:ext cx="9880521"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What is Healthcare Analytics?</a:t>
            </a:r>
            <a:endParaRPr lang="en-US" sz="5100" dirty="0"/>
          </a:p>
        </p:txBody>
      </p:sp>
      <p:sp>
        <p:nvSpPr>
          <p:cNvPr id="3" name="Shape 1"/>
          <p:cNvSpPr/>
          <p:nvPr/>
        </p:nvSpPr>
        <p:spPr>
          <a:xfrm>
            <a:off x="1068432" y="2707803"/>
            <a:ext cx="9721488" cy="3779058"/>
          </a:xfrm>
          <a:prstGeom prst="roundRect">
            <a:avLst>
              <a:gd name="adj" fmla="val 5419"/>
            </a:avLst>
          </a:prstGeom>
          <a:solidFill>
            <a:srgbClr val="FFFFFF"/>
          </a:solidFill>
          <a:ln w="30480">
            <a:solidFill>
              <a:srgbClr val="DFB8BC"/>
            </a:solidFill>
            <a:prstDash val="solid"/>
          </a:ln>
        </p:spPr>
        <p:txBody>
          <a:bodyPr/>
          <a:lstStyle/>
          <a:p>
            <a:r>
              <a:rPr lang="en-US" sz="2000" dirty="0"/>
              <a:t>Healthcare Analytics involves the collection, analysis and interpretation of health-related data to improve patient care, optimize hospital operations and support evidence-based decision-making. It combines data science, statistics and technology to identify trends, predict disease outbreaks and evaluate treatment effectiveness. Healthcare analytics is used to reduce costs, enhance efficiency and personalize patient experiences. It plays a vital role in preventive care by analyzing risk factors and predicting health outcomes. By leveraging electronic health records, wearable devices and demographic data, healthcare analytics empowers healthcare providers to make informed decisions, ultimately improving healthcare quality, accessibility and patient satisfaction across the system.</a:t>
            </a:r>
          </a:p>
        </p:txBody>
      </p:sp>
      <p:sp>
        <p:nvSpPr>
          <p:cNvPr id="4" name="Shape 2"/>
          <p:cNvSpPr/>
          <p:nvPr/>
        </p:nvSpPr>
        <p:spPr>
          <a:xfrm>
            <a:off x="833557" y="3417808"/>
            <a:ext cx="121920" cy="2699861"/>
          </a:xfrm>
          <a:prstGeom prst="roundRect">
            <a:avLst>
              <a:gd name="adj" fmla="val 85050"/>
            </a:avLst>
          </a:prstGeom>
          <a:solidFill>
            <a:srgbClr val="DA1B2E"/>
          </a:solidFill>
          <a:ln/>
        </p:spPr>
      </p:sp>
      <p:sp>
        <p:nvSpPr>
          <p:cNvPr id="6" name="Text 4"/>
          <p:cNvSpPr/>
          <p:nvPr/>
        </p:nvSpPr>
        <p:spPr>
          <a:xfrm>
            <a:off x="1232773" y="3571539"/>
            <a:ext cx="6856978" cy="2268834"/>
          </a:xfrm>
          <a:prstGeom prst="rect">
            <a:avLst/>
          </a:prstGeom>
          <a:noFill/>
          <a:ln/>
        </p:spPr>
        <p:txBody>
          <a:bodyPr wrap="square" lIns="0" tIns="0" rIns="0" bIns="0" rtlCol="0" anchor="t"/>
          <a:lstStyle/>
          <a:p>
            <a:pPr marL="0" indent="0" algn="l">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721168"/>
            <a:ext cx="6497003"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Project Overview</a:t>
            </a:r>
            <a:endParaRPr lang="en-US" sz="5100" dirty="0"/>
          </a:p>
        </p:txBody>
      </p:sp>
      <p:sp>
        <p:nvSpPr>
          <p:cNvPr id="4" name="Text 1"/>
          <p:cNvSpPr/>
          <p:nvPr/>
        </p:nvSpPr>
        <p:spPr>
          <a:xfrm>
            <a:off x="6350437" y="3125748"/>
            <a:ext cx="3406854" cy="3160395"/>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This project focuses on analyzing health and demographic data to predict the risk of heart disease. We utilise Python tools for comprehensive data processing, analysis, and predictive modeling.</a:t>
            </a:r>
            <a:endParaRPr lang="en-US" sz="1900" dirty="0"/>
          </a:p>
        </p:txBody>
      </p:sp>
      <p:sp>
        <p:nvSpPr>
          <p:cNvPr id="5" name="Text 2"/>
          <p:cNvSpPr/>
          <p:nvPr/>
        </p:nvSpPr>
        <p:spPr>
          <a:xfrm>
            <a:off x="10367129" y="3125748"/>
            <a:ext cx="3406854" cy="2765346"/>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The primary goal is to identify key risk indicators and develop robust predictive models that can contribute to early detection and prevention strategies in healthcare.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499711"/>
            <a:ext cx="6692979"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Dataset Information</a:t>
            </a:r>
            <a:endParaRPr lang="en-US" sz="5100" dirty="0"/>
          </a:p>
        </p:txBody>
      </p:sp>
      <p:sp>
        <p:nvSpPr>
          <p:cNvPr id="3" name="Shape 1"/>
          <p:cNvSpPr/>
          <p:nvPr/>
        </p:nvSpPr>
        <p:spPr>
          <a:xfrm>
            <a:off x="864037" y="2805589"/>
            <a:ext cx="12902327" cy="2856547"/>
          </a:xfrm>
          <a:prstGeom prst="roundRect">
            <a:avLst>
              <a:gd name="adj" fmla="val 3630"/>
            </a:avLst>
          </a:prstGeom>
          <a:noFill/>
          <a:ln w="15240">
            <a:solidFill>
              <a:srgbClr val="000000">
                <a:alpha val="8000"/>
              </a:srgbClr>
            </a:solidFill>
            <a:prstDash val="solid"/>
          </a:ln>
        </p:spPr>
      </p:sp>
      <p:sp>
        <p:nvSpPr>
          <p:cNvPr id="4" name="Shape 2"/>
          <p:cNvSpPr/>
          <p:nvPr/>
        </p:nvSpPr>
        <p:spPr>
          <a:xfrm>
            <a:off x="879277" y="2820829"/>
            <a:ext cx="12871847" cy="706517"/>
          </a:xfrm>
          <a:prstGeom prst="rect">
            <a:avLst/>
          </a:prstGeom>
          <a:solidFill>
            <a:srgbClr val="FFFFFF">
              <a:alpha val="4000"/>
            </a:srgbClr>
          </a:solidFill>
          <a:ln/>
        </p:spPr>
      </p:sp>
      <p:sp>
        <p:nvSpPr>
          <p:cNvPr id="5" name="Text 3"/>
          <p:cNvSpPr/>
          <p:nvPr/>
        </p:nvSpPr>
        <p:spPr>
          <a:xfrm>
            <a:off x="1126093" y="2976563"/>
            <a:ext cx="3364111" cy="395049"/>
          </a:xfrm>
          <a:prstGeom prst="rect">
            <a:avLst/>
          </a:prstGeom>
          <a:noFill/>
          <a:ln/>
        </p:spPr>
        <p:txBody>
          <a:bodyPr wrap="none" lIns="0" tIns="0" rIns="0" bIns="0" rtlCol="0" anchor="t"/>
          <a:lstStyle/>
          <a:p>
            <a:pPr marL="0" indent="0" algn="l">
              <a:lnSpc>
                <a:spcPts val="3100"/>
              </a:lnSpc>
              <a:buNone/>
            </a:pPr>
            <a:r>
              <a:rPr lang="en-US" sz="1900" b="1" dirty="0">
                <a:solidFill>
                  <a:srgbClr val="3B3535"/>
                </a:solidFill>
                <a:latin typeface="Sora Light" pitchFamily="34" charset="0"/>
                <a:ea typeface="Sora Light" pitchFamily="34" charset="-122"/>
                <a:cs typeface="Sora Light" pitchFamily="34" charset="-120"/>
              </a:rPr>
              <a:t>Source</a:t>
            </a:r>
            <a:endParaRPr lang="en-US" sz="1900" dirty="0"/>
          </a:p>
        </p:txBody>
      </p:sp>
      <p:sp>
        <p:nvSpPr>
          <p:cNvPr id="6" name="Text 4"/>
          <p:cNvSpPr/>
          <p:nvPr/>
        </p:nvSpPr>
        <p:spPr>
          <a:xfrm>
            <a:off x="4991457" y="2976563"/>
            <a:ext cx="8512850"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BRFSS 2015 (Behavioral Risk Factor Surveillance System)</a:t>
            </a:r>
            <a:endParaRPr lang="en-US" sz="1900" dirty="0"/>
          </a:p>
        </p:txBody>
      </p:sp>
      <p:sp>
        <p:nvSpPr>
          <p:cNvPr id="7" name="Shape 5"/>
          <p:cNvSpPr/>
          <p:nvPr/>
        </p:nvSpPr>
        <p:spPr>
          <a:xfrm>
            <a:off x="879277" y="3527346"/>
            <a:ext cx="12871847" cy="706517"/>
          </a:xfrm>
          <a:prstGeom prst="rect">
            <a:avLst/>
          </a:prstGeom>
          <a:solidFill>
            <a:srgbClr val="000000">
              <a:alpha val="4000"/>
            </a:srgbClr>
          </a:solidFill>
          <a:ln/>
        </p:spPr>
      </p:sp>
      <p:sp>
        <p:nvSpPr>
          <p:cNvPr id="8" name="Text 6"/>
          <p:cNvSpPr/>
          <p:nvPr/>
        </p:nvSpPr>
        <p:spPr>
          <a:xfrm>
            <a:off x="1126093" y="3683079"/>
            <a:ext cx="3364111" cy="395049"/>
          </a:xfrm>
          <a:prstGeom prst="rect">
            <a:avLst/>
          </a:prstGeom>
          <a:noFill/>
          <a:ln/>
        </p:spPr>
        <p:txBody>
          <a:bodyPr wrap="none" lIns="0" tIns="0" rIns="0" bIns="0" rtlCol="0" anchor="t"/>
          <a:lstStyle/>
          <a:p>
            <a:pPr marL="0" indent="0" algn="l">
              <a:lnSpc>
                <a:spcPts val="3100"/>
              </a:lnSpc>
              <a:buNone/>
            </a:pPr>
            <a:r>
              <a:rPr lang="en-US" sz="1900" b="1" dirty="0">
                <a:solidFill>
                  <a:srgbClr val="3B3535"/>
                </a:solidFill>
                <a:latin typeface="Sora Light" pitchFamily="34" charset="0"/>
                <a:ea typeface="Sora Light" pitchFamily="34" charset="-122"/>
                <a:cs typeface="Sora Light" pitchFamily="34" charset="-120"/>
              </a:rPr>
              <a:t>Records</a:t>
            </a:r>
            <a:endParaRPr lang="en-US" sz="1900" dirty="0"/>
          </a:p>
        </p:txBody>
      </p:sp>
      <p:sp>
        <p:nvSpPr>
          <p:cNvPr id="9" name="Text 7"/>
          <p:cNvSpPr/>
          <p:nvPr/>
        </p:nvSpPr>
        <p:spPr>
          <a:xfrm>
            <a:off x="4991457" y="3683079"/>
            <a:ext cx="8512850"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250,000+ individuals</a:t>
            </a:r>
            <a:endParaRPr lang="en-US" sz="1900" dirty="0"/>
          </a:p>
        </p:txBody>
      </p:sp>
      <p:sp>
        <p:nvSpPr>
          <p:cNvPr id="10" name="Shape 8"/>
          <p:cNvSpPr/>
          <p:nvPr/>
        </p:nvSpPr>
        <p:spPr>
          <a:xfrm>
            <a:off x="879277" y="4233863"/>
            <a:ext cx="12871847" cy="706517"/>
          </a:xfrm>
          <a:prstGeom prst="rect">
            <a:avLst/>
          </a:prstGeom>
          <a:solidFill>
            <a:srgbClr val="FFFFFF">
              <a:alpha val="4000"/>
            </a:srgbClr>
          </a:solidFill>
          <a:ln/>
        </p:spPr>
      </p:sp>
      <p:sp>
        <p:nvSpPr>
          <p:cNvPr id="11" name="Text 9"/>
          <p:cNvSpPr/>
          <p:nvPr/>
        </p:nvSpPr>
        <p:spPr>
          <a:xfrm>
            <a:off x="1126093" y="4389596"/>
            <a:ext cx="3364111" cy="395049"/>
          </a:xfrm>
          <a:prstGeom prst="rect">
            <a:avLst/>
          </a:prstGeom>
          <a:noFill/>
          <a:ln/>
        </p:spPr>
        <p:txBody>
          <a:bodyPr wrap="none" lIns="0" tIns="0" rIns="0" bIns="0" rtlCol="0" anchor="t"/>
          <a:lstStyle/>
          <a:p>
            <a:pPr marL="0" indent="0" algn="l">
              <a:lnSpc>
                <a:spcPts val="3100"/>
              </a:lnSpc>
              <a:buNone/>
            </a:pPr>
            <a:r>
              <a:rPr lang="en-US" sz="1900" b="1" dirty="0">
                <a:solidFill>
                  <a:srgbClr val="3B3535"/>
                </a:solidFill>
                <a:latin typeface="Sora Light" pitchFamily="34" charset="0"/>
                <a:ea typeface="Sora Light" pitchFamily="34" charset="-122"/>
                <a:cs typeface="Sora Light" pitchFamily="34" charset="-120"/>
              </a:rPr>
              <a:t>Features</a:t>
            </a:r>
            <a:endParaRPr lang="en-US" sz="1900" dirty="0"/>
          </a:p>
        </p:txBody>
      </p:sp>
      <p:sp>
        <p:nvSpPr>
          <p:cNvPr id="12" name="Text 10"/>
          <p:cNvSpPr/>
          <p:nvPr/>
        </p:nvSpPr>
        <p:spPr>
          <a:xfrm>
            <a:off x="4991457" y="4389596"/>
            <a:ext cx="8512850"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21 health and demographic indicators</a:t>
            </a:r>
            <a:endParaRPr lang="en-US" sz="1900" dirty="0"/>
          </a:p>
        </p:txBody>
      </p:sp>
      <p:sp>
        <p:nvSpPr>
          <p:cNvPr id="13" name="Shape 11"/>
          <p:cNvSpPr/>
          <p:nvPr/>
        </p:nvSpPr>
        <p:spPr>
          <a:xfrm>
            <a:off x="879277" y="4940379"/>
            <a:ext cx="12871847" cy="706517"/>
          </a:xfrm>
          <a:prstGeom prst="rect">
            <a:avLst/>
          </a:prstGeom>
          <a:solidFill>
            <a:srgbClr val="000000">
              <a:alpha val="4000"/>
            </a:srgbClr>
          </a:solidFill>
          <a:ln/>
        </p:spPr>
      </p:sp>
      <p:sp>
        <p:nvSpPr>
          <p:cNvPr id="14" name="Text 12"/>
          <p:cNvSpPr/>
          <p:nvPr/>
        </p:nvSpPr>
        <p:spPr>
          <a:xfrm>
            <a:off x="1126093" y="5096113"/>
            <a:ext cx="3364111" cy="395049"/>
          </a:xfrm>
          <a:prstGeom prst="rect">
            <a:avLst/>
          </a:prstGeom>
          <a:noFill/>
          <a:ln/>
        </p:spPr>
        <p:txBody>
          <a:bodyPr wrap="none" lIns="0" tIns="0" rIns="0" bIns="0" rtlCol="0" anchor="t"/>
          <a:lstStyle/>
          <a:p>
            <a:pPr marL="0" indent="0" algn="l">
              <a:lnSpc>
                <a:spcPts val="3100"/>
              </a:lnSpc>
              <a:buNone/>
            </a:pPr>
            <a:r>
              <a:rPr lang="en-US" sz="1900" b="1" dirty="0">
                <a:solidFill>
                  <a:srgbClr val="3B3535"/>
                </a:solidFill>
                <a:latin typeface="Sora Light" pitchFamily="34" charset="0"/>
                <a:ea typeface="Sora Light" pitchFamily="34" charset="-122"/>
                <a:cs typeface="Sora Light" pitchFamily="34" charset="-120"/>
              </a:rPr>
              <a:t>Target Variable</a:t>
            </a:r>
            <a:endParaRPr lang="en-US" sz="1900" dirty="0"/>
          </a:p>
        </p:txBody>
      </p:sp>
      <p:sp>
        <p:nvSpPr>
          <p:cNvPr id="15" name="Text 13"/>
          <p:cNvSpPr/>
          <p:nvPr/>
        </p:nvSpPr>
        <p:spPr>
          <a:xfrm>
            <a:off x="4991457" y="5096113"/>
            <a:ext cx="8512850"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HeartDiseaseorAttack (0 = No, 1 = Yes)</a:t>
            </a:r>
            <a:endParaRPr lang="en-US" sz="1900" dirty="0"/>
          </a:p>
        </p:txBody>
      </p:sp>
      <p:sp>
        <p:nvSpPr>
          <p:cNvPr id="16" name="Text 14"/>
          <p:cNvSpPr/>
          <p:nvPr/>
        </p:nvSpPr>
        <p:spPr>
          <a:xfrm>
            <a:off x="864037" y="5939790"/>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The BRFSS 2015 dataset provides a rich source of information for understanding public health behaviours and risks.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321362"/>
            <a:ext cx="7024211"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Tools &amp; Technologies</a:t>
            </a:r>
            <a:endParaRPr lang="en-US" sz="5100" dirty="0"/>
          </a:p>
        </p:txBody>
      </p:sp>
      <p:pic>
        <p:nvPicPr>
          <p:cNvPr id="3" name="Image 0" descr="preencoded.png"/>
          <p:cNvPicPr>
            <a:picLocks noChangeAspect="1"/>
          </p:cNvPicPr>
          <p:nvPr/>
        </p:nvPicPr>
        <p:blipFill>
          <a:blip r:embed="rId3"/>
          <a:stretch>
            <a:fillRect/>
          </a:stretch>
        </p:blipFill>
        <p:spPr>
          <a:xfrm>
            <a:off x="864037" y="3627239"/>
            <a:ext cx="617220" cy="617220"/>
          </a:xfrm>
          <a:prstGeom prst="rect">
            <a:avLst/>
          </a:prstGeom>
        </p:spPr>
      </p:pic>
      <p:sp>
        <p:nvSpPr>
          <p:cNvPr id="4" name="Text 1"/>
          <p:cNvSpPr/>
          <p:nvPr/>
        </p:nvSpPr>
        <p:spPr>
          <a:xfrm>
            <a:off x="1789867" y="3773805"/>
            <a:ext cx="3169206"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Python Libraries</a:t>
            </a:r>
            <a:endParaRPr lang="en-US" sz="2550" dirty="0"/>
          </a:p>
        </p:txBody>
      </p:sp>
      <p:sp>
        <p:nvSpPr>
          <p:cNvPr id="5" name="Text 2"/>
          <p:cNvSpPr/>
          <p:nvPr/>
        </p:nvSpPr>
        <p:spPr>
          <a:xfrm>
            <a:off x="1789867" y="4327922"/>
            <a:ext cx="3169206" cy="158019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Pandas, NumPy, Seaborn, Matplotlib, Scikit-learn for data handling and visualisation.</a:t>
            </a:r>
            <a:endParaRPr lang="en-US" sz="1900" dirty="0"/>
          </a:p>
        </p:txBody>
      </p:sp>
      <p:pic>
        <p:nvPicPr>
          <p:cNvPr id="6" name="Image 1" descr="preencoded.png"/>
          <p:cNvPicPr>
            <a:picLocks noChangeAspect="1"/>
          </p:cNvPicPr>
          <p:nvPr/>
        </p:nvPicPr>
        <p:blipFill>
          <a:blip r:embed="rId4"/>
          <a:stretch>
            <a:fillRect/>
          </a:stretch>
        </p:blipFill>
        <p:spPr>
          <a:xfrm>
            <a:off x="5267682" y="3627239"/>
            <a:ext cx="617220" cy="617220"/>
          </a:xfrm>
          <a:prstGeom prst="rect">
            <a:avLst/>
          </a:prstGeom>
        </p:spPr>
      </p:pic>
      <p:sp>
        <p:nvSpPr>
          <p:cNvPr id="7" name="Text 3"/>
          <p:cNvSpPr/>
          <p:nvPr/>
        </p:nvSpPr>
        <p:spPr>
          <a:xfrm>
            <a:off x="6193512" y="3773805"/>
            <a:ext cx="3169206"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Techniques</a:t>
            </a:r>
            <a:endParaRPr lang="en-US" sz="2550" dirty="0"/>
          </a:p>
        </p:txBody>
      </p:sp>
      <p:sp>
        <p:nvSpPr>
          <p:cNvPr id="8" name="Text 4"/>
          <p:cNvSpPr/>
          <p:nvPr/>
        </p:nvSpPr>
        <p:spPr>
          <a:xfrm>
            <a:off x="6193512" y="4327922"/>
            <a:ext cx="3169206" cy="158019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EDA, Feature Engineering, and Logistic Regression for model development.</a:t>
            </a:r>
            <a:endParaRPr lang="en-US" sz="1900" dirty="0"/>
          </a:p>
        </p:txBody>
      </p:sp>
      <p:pic>
        <p:nvPicPr>
          <p:cNvPr id="9" name="Image 2" descr="preencoded.png"/>
          <p:cNvPicPr>
            <a:picLocks noChangeAspect="1"/>
          </p:cNvPicPr>
          <p:nvPr/>
        </p:nvPicPr>
        <p:blipFill>
          <a:blip r:embed="rId5"/>
          <a:stretch>
            <a:fillRect/>
          </a:stretch>
        </p:blipFill>
        <p:spPr>
          <a:xfrm>
            <a:off x="9671328" y="3627239"/>
            <a:ext cx="617220" cy="617220"/>
          </a:xfrm>
          <a:prstGeom prst="rect">
            <a:avLst/>
          </a:prstGeom>
        </p:spPr>
      </p:pic>
      <p:sp>
        <p:nvSpPr>
          <p:cNvPr id="10" name="Text 5"/>
          <p:cNvSpPr/>
          <p:nvPr/>
        </p:nvSpPr>
        <p:spPr>
          <a:xfrm>
            <a:off x="10597158" y="3773805"/>
            <a:ext cx="3169206"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Visualisation</a:t>
            </a:r>
            <a:endParaRPr lang="en-US" sz="2550" dirty="0"/>
          </a:p>
        </p:txBody>
      </p:sp>
      <p:sp>
        <p:nvSpPr>
          <p:cNvPr id="11" name="Text 6"/>
          <p:cNvSpPr/>
          <p:nvPr/>
        </p:nvSpPr>
        <p:spPr>
          <a:xfrm>
            <a:off x="10597158" y="4327922"/>
            <a:ext cx="3169206" cy="158019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Correlation Heatmaps, Countplots, and Boxplots for insightful data representation.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90813"/>
            <a:ext cx="6545461"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Data Preprocessing</a:t>
            </a:r>
            <a:endParaRPr lang="en-US" sz="5100" dirty="0"/>
          </a:p>
        </p:txBody>
      </p:sp>
      <p:sp>
        <p:nvSpPr>
          <p:cNvPr id="3" name="Shape 1"/>
          <p:cNvSpPr/>
          <p:nvPr/>
        </p:nvSpPr>
        <p:spPr>
          <a:xfrm>
            <a:off x="864037" y="2096691"/>
            <a:ext cx="6358533" cy="740569"/>
          </a:xfrm>
          <a:prstGeom prst="roundRect">
            <a:avLst>
              <a:gd name="adj" fmla="val 480062"/>
            </a:avLst>
          </a:prstGeom>
          <a:solidFill>
            <a:srgbClr val="F9D2D6"/>
          </a:solidFill>
          <a:ln w="15240">
            <a:solidFill>
              <a:srgbClr val="DFB8BC"/>
            </a:solidFill>
            <a:prstDash val="solid"/>
          </a:ln>
        </p:spPr>
      </p:sp>
      <p:sp>
        <p:nvSpPr>
          <p:cNvPr id="4" name="Text 2"/>
          <p:cNvSpPr/>
          <p:nvPr/>
        </p:nvSpPr>
        <p:spPr>
          <a:xfrm>
            <a:off x="3858101" y="2235518"/>
            <a:ext cx="370284" cy="462915"/>
          </a:xfrm>
          <a:prstGeom prst="rect">
            <a:avLst/>
          </a:prstGeom>
          <a:noFill/>
          <a:ln/>
        </p:spPr>
        <p:txBody>
          <a:bodyPr wrap="none" lIns="0" tIns="0" rIns="0" bIns="0" rtlCol="0" anchor="t"/>
          <a:lstStyle/>
          <a:p>
            <a:pPr marL="0" indent="0" algn="l">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1</a:t>
            </a:r>
            <a:endParaRPr lang="en-US" sz="2900" dirty="0"/>
          </a:p>
        </p:txBody>
      </p:sp>
      <p:sp>
        <p:nvSpPr>
          <p:cNvPr id="5" name="Text 3"/>
          <p:cNvSpPr/>
          <p:nvPr/>
        </p:nvSpPr>
        <p:spPr>
          <a:xfrm>
            <a:off x="1110853" y="3084076"/>
            <a:ext cx="3745706"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Handle Missing Values</a:t>
            </a:r>
            <a:endParaRPr lang="en-US" sz="2550" dirty="0"/>
          </a:p>
        </p:txBody>
      </p:sp>
      <p:sp>
        <p:nvSpPr>
          <p:cNvPr id="6" name="Text 4"/>
          <p:cNvSpPr/>
          <p:nvPr/>
        </p:nvSpPr>
        <p:spPr>
          <a:xfrm>
            <a:off x="1110853" y="3638193"/>
            <a:ext cx="5864900"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Standardised data formats and addressed missing entries.</a:t>
            </a:r>
            <a:endParaRPr lang="en-US" sz="1900" dirty="0"/>
          </a:p>
        </p:txBody>
      </p:sp>
      <p:sp>
        <p:nvSpPr>
          <p:cNvPr id="7" name="Shape 5"/>
          <p:cNvSpPr/>
          <p:nvPr/>
        </p:nvSpPr>
        <p:spPr>
          <a:xfrm>
            <a:off x="7407712" y="2096691"/>
            <a:ext cx="6358652" cy="740569"/>
          </a:xfrm>
          <a:prstGeom prst="roundRect">
            <a:avLst>
              <a:gd name="adj" fmla="val 480062"/>
            </a:avLst>
          </a:prstGeom>
          <a:solidFill>
            <a:srgbClr val="F9D2D6"/>
          </a:solidFill>
          <a:ln w="15240">
            <a:solidFill>
              <a:srgbClr val="DFB8BC"/>
            </a:solidFill>
            <a:prstDash val="solid"/>
          </a:ln>
        </p:spPr>
      </p:sp>
      <p:sp>
        <p:nvSpPr>
          <p:cNvPr id="8" name="Text 6"/>
          <p:cNvSpPr/>
          <p:nvPr/>
        </p:nvSpPr>
        <p:spPr>
          <a:xfrm>
            <a:off x="10401895" y="2235518"/>
            <a:ext cx="370284" cy="462915"/>
          </a:xfrm>
          <a:prstGeom prst="rect">
            <a:avLst/>
          </a:prstGeom>
          <a:noFill/>
          <a:ln/>
        </p:spPr>
        <p:txBody>
          <a:bodyPr wrap="none" lIns="0" tIns="0" rIns="0" bIns="0" rtlCol="0" anchor="t"/>
          <a:lstStyle/>
          <a:p>
            <a:pPr marL="0" indent="0" algn="l">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2</a:t>
            </a:r>
            <a:endParaRPr lang="en-US" sz="2900" dirty="0"/>
          </a:p>
        </p:txBody>
      </p:sp>
      <p:sp>
        <p:nvSpPr>
          <p:cNvPr id="9" name="Text 7"/>
          <p:cNvSpPr/>
          <p:nvPr/>
        </p:nvSpPr>
        <p:spPr>
          <a:xfrm>
            <a:off x="7654528" y="3084076"/>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Normalisation</a:t>
            </a:r>
            <a:endParaRPr lang="en-US" sz="2550" dirty="0"/>
          </a:p>
        </p:txBody>
      </p:sp>
      <p:sp>
        <p:nvSpPr>
          <p:cNvPr id="10" name="Text 8"/>
          <p:cNvSpPr/>
          <p:nvPr/>
        </p:nvSpPr>
        <p:spPr>
          <a:xfrm>
            <a:off x="7654528" y="3638193"/>
            <a:ext cx="5865019"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Utilised StandardScaler for consistent data scaling.</a:t>
            </a:r>
            <a:endParaRPr lang="en-US" sz="1900" dirty="0"/>
          </a:p>
        </p:txBody>
      </p:sp>
      <p:sp>
        <p:nvSpPr>
          <p:cNvPr id="11" name="Shape 9"/>
          <p:cNvSpPr/>
          <p:nvPr/>
        </p:nvSpPr>
        <p:spPr>
          <a:xfrm>
            <a:off x="864037" y="4860250"/>
            <a:ext cx="6358533" cy="740569"/>
          </a:xfrm>
          <a:prstGeom prst="roundRect">
            <a:avLst>
              <a:gd name="adj" fmla="val 480062"/>
            </a:avLst>
          </a:prstGeom>
          <a:solidFill>
            <a:srgbClr val="F9D2D6"/>
          </a:solidFill>
          <a:ln w="15240">
            <a:solidFill>
              <a:srgbClr val="DFB8BC"/>
            </a:solidFill>
            <a:prstDash val="solid"/>
          </a:ln>
        </p:spPr>
      </p:sp>
      <p:sp>
        <p:nvSpPr>
          <p:cNvPr id="12" name="Text 10"/>
          <p:cNvSpPr/>
          <p:nvPr/>
        </p:nvSpPr>
        <p:spPr>
          <a:xfrm>
            <a:off x="3858101" y="4999077"/>
            <a:ext cx="370284" cy="462915"/>
          </a:xfrm>
          <a:prstGeom prst="rect">
            <a:avLst/>
          </a:prstGeom>
          <a:noFill/>
          <a:ln/>
        </p:spPr>
        <p:txBody>
          <a:bodyPr wrap="none" lIns="0" tIns="0" rIns="0" bIns="0" rtlCol="0" anchor="t"/>
          <a:lstStyle/>
          <a:p>
            <a:pPr marL="0" indent="0" algn="l">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3</a:t>
            </a:r>
            <a:endParaRPr lang="en-US" sz="2900" dirty="0"/>
          </a:p>
        </p:txBody>
      </p:sp>
      <p:sp>
        <p:nvSpPr>
          <p:cNvPr id="13" name="Text 11"/>
          <p:cNvSpPr/>
          <p:nvPr/>
        </p:nvSpPr>
        <p:spPr>
          <a:xfrm>
            <a:off x="1110853" y="5847636"/>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Split Dataset</a:t>
            </a:r>
            <a:endParaRPr lang="en-US" sz="2550" dirty="0"/>
          </a:p>
        </p:txBody>
      </p:sp>
      <p:sp>
        <p:nvSpPr>
          <p:cNvPr id="14" name="Text 12"/>
          <p:cNvSpPr/>
          <p:nvPr/>
        </p:nvSpPr>
        <p:spPr>
          <a:xfrm>
            <a:off x="1110853" y="6401753"/>
            <a:ext cx="5864900"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Divided data into 70% training and 30% testing sets.</a:t>
            </a:r>
            <a:endParaRPr lang="en-US" sz="1900" dirty="0"/>
          </a:p>
        </p:txBody>
      </p:sp>
      <p:sp>
        <p:nvSpPr>
          <p:cNvPr id="15" name="Shape 13"/>
          <p:cNvSpPr/>
          <p:nvPr/>
        </p:nvSpPr>
        <p:spPr>
          <a:xfrm>
            <a:off x="7407712" y="4860250"/>
            <a:ext cx="6358652" cy="740569"/>
          </a:xfrm>
          <a:prstGeom prst="roundRect">
            <a:avLst>
              <a:gd name="adj" fmla="val 480062"/>
            </a:avLst>
          </a:prstGeom>
          <a:solidFill>
            <a:srgbClr val="F9D2D6"/>
          </a:solidFill>
          <a:ln w="15240">
            <a:solidFill>
              <a:srgbClr val="DFB8BC"/>
            </a:solidFill>
            <a:prstDash val="solid"/>
          </a:ln>
        </p:spPr>
      </p:sp>
      <p:sp>
        <p:nvSpPr>
          <p:cNvPr id="16" name="Text 14"/>
          <p:cNvSpPr/>
          <p:nvPr/>
        </p:nvSpPr>
        <p:spPr>
          <a:xfrm>
            <a:off x="10401895" y="4999077"/>
            <a:ext cx="370284" cy="462915"/>
          </a:xfrm>
          <a:prstGeom prst="rect">
            <a:avLst/>
          </a:prstGeom>
          <a:noFill/>
          <a:ln/>
        </p:spPr>
        <p:txBody>
          <a:bodyPr wrap="none" lIns="0" tIns="0" rIns="0" bIns="0" rtlCol="0" anchor="t"/>
          <a:lstStyle/>
          <a:p>
            <a:pPr marL="0" indent="0" algn="l">
              <a:lnSpc>
                <a:spcPts val="2900"/>
              </a:lnSpc>
              <a:buNone/>
            </a:pPr>
            <a:r>
              <a:rPr lang="en-US" sz="2900" dirty="0">
                <a:solidFill>
                  <a:srgbClr val="3B3535"/>
                </a:solidFill>
                <a:latin typeface="Sora Semi Bold" pitchFamily="34" charset="0"/>
                <a:ea typeface="Sora Semi Bold" pitchFamily="34" charset="-122"/>
                <a:cs typeface="Sora Semi Bold" pitchFamily="34" charset="-120"/>
              </a:rPr>
              <a:t>4</a:t>
            </a:r>
            <a:endParaRPr lang="en-US" sz="2900" dirty="0"/>
          </a:p>
        </p:txBody>
      </p:sp>
      <p:sp>
        <p:nvSpPr>
          <p:cNvPr id="17" name="Text 15"/>
          <p:cNvSpPr/>
          <p:nvPr/>
        </p:nvSpPr>
        <p:spPr>
          <a:xfrm>
            <a:off x="7654528" y="5847636"/>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Prepare Variables</a:t>
            </a:r>
            <a:endParaRPr lang="en-US" sz="2550" dirty="0"/>
          </a:p>
        </p:txBody>
      </p:sp>
      <p:sp>
        <p:nvSpPr>
          <p:cNvPr id="18" name="Text 16"/>
          <p:cNvSpPr/>
          <p:nvPr/>
        </p:nvSpPr>
        <p:spPr>
          <a:xfrm>
            <a:off x="7654528" y="6401753"/>
            <a:ext cx="5865019"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Organised features (X) and target (y) for model input.</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630" y="908745"/>
            <a:ext cx="8811458" cy="680204"/>
          </a:xfrm>
          <a:prstGeom prst="rect">
            <a:avLst/>
          </a:prstGeom>
          <a:noFill/>
          <a:ln/>
        </p:spPr>
        <p:txBody>
          <a:bodyPr wrap="none" lIns="0" tIns="0" rIns="0" bIns="0" rtlCol="0" anchor="t"/>
          <a:lstStyle/>
          <a:p>
            <a:pPr marL="0" indent="0" algn="l">
              <a:lnSpc>
                <a:spcPts val="5350"/>
              </a:lnSpc>
              <a:buNone/>
            </a:pPr>
            <a:r>
              <a:rPr lang="en-US" sz="4250" dirty="0">
                <a:solidFill>
                  <a:srgbClr val="1F1E1E"/>
                </a:solidFill>
                <a:latin typeface="Sora Semi Bold" pitchFamily="34" charset="0"/>
                <a:ea typeface="Sora Semi Bold" pitchFamily="34" charset="-122"/>
                <a:cs typeface="Sora Semi Bold" pitchFamily="34" charset="-120"/>
              </a:rPr>
              <a:t>Exploratory Data Analysis (EDA)</a:t>
            </a:r>
            <a:endParaRPr lang="en-US" sz="4250" dirty="0"/>
          </a:p>
        </p:txBody>
      </p:sp>
      <p:sp>
        <p:nvSpPr>
          <p:cNvPr id="3" name="Text 1"/>
          <p:cNvSpPr/>
          <p:nvPr/>
        </p:nvSpPr>
        <p:spPr>
          <a:xfrm>
            <a:off x="723781" y="1745099"/>
            <a:ext cx="6339126" cy="66174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3B3535"/>
                </a:solidFill>
                <a:latin typeface="Sora Light" pitchFamily="34" charset="0"/>
                <a:ea typeface="Sora Light" pitchFamily="34" charset="-122"/>
                <a:cs typeface="Sora Light" pitchFamily="34" charset="-120"/>
              </a:rPr>
              <a:t>Countplot:</a:t>
            </a:r>
            <a:r>
              <a:rPr lang="en-US" sz="1600" dirty="0">
                <a:solidFill>
                  <a:srgbClr val="3B3535"/>
                </a:solidFill>
                <a:latin typeface="Sora Light" pitchFamily="34" charset="0"/>
                <a:ea typeface="Sora Light" pitchFamily="34" charset="-122"/>
                <a:cs typeface="Sora Light" pitchFamily="34" charset="-120"/>
              </a:rPr>
              <a:t> Revealed class imbalance with fewer heart disease cases.</a:t>
            </a:r>
            <a:endParaRPr lang="en-US" sz="1600" dirty="0"/>
          </a:p>
        </p:txBody>
      </p:sp>
      <p:sp>
        <p:nvSpPr>
          <p:cNvPr id="4" name="Text 2"/>
          <p:cNvSpPr/>
          <p:nvPr/>
        </p:nvSpPr>
        <p:spPr>
          <a:xfrm>
            <a:off x="723781" y="2479119"/>
            <a:ext cx="6339126" cy="66174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3B3535"/>
                </a:solidFill>
                <a:latin typeface="Sora Light" pitchFamily="34" charset="0"/>
                <a:ea typeface="Sora Light" pitchFamily="34" charset="-122"/>
                <a:cs typeface="Sora Light" pitchFamily="34" charset="-120"/>
              </a:rPr>
              <a:t>Heatmap:</a:t>
            </a:r>
            <a:r>
              <a:rPr lang="en-US" sz="1600" dirty="0">
                <a:solidFill>
                  <a:srgbClr val="3B3535"/>
                </a:solidFill>
                <a:latin typeface="Sora Light" pitchFamily="34" charset="0"/>
                <a:ea typeface="Sora Light" pitchFamily="34" charset="-122"/>
                <a:cs typeface="Sora Light" pitchFamily="34" charset="-120"/>
              </a:rPr>
              <a:t> Showed strong correlations with HighBP, Smoking, and Physical Inactivity.</a:t>
            </a:r>
            <a:endParaRPr lang="en-US" sz="1600" dirty="0"/>
          </a:p>
        </p:txBody>
      </p:sp>
      <p:sp>
        <p:nvSpPr>
          <p:cNvPr id="5" name="Text 3"/>
          <p:cNvSpPr/>
          <p:nvPr/>
        </p:nvSpPr>
        <p:spPr>
          <a:xfrm>
            <a:off x="723781" y="3213140"/>
            <a:ext cx="6339126" cy="66174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3B3535"/>
                </a:solidFill>
                <a:latin typeface="Sora Light" pitchFamily="34" charset="0"/>
                <a:ea typeface="Sora Light" pitchFamily="34" charset="-122"/>
                <a:cs typeface="Sora Light" pitchFamily="34" charset="-120"/>
              </a:rPr>
              <a:t>Insights:</a:t>
            </a:r>
            <a:r>
              <a:rPr lang="en-US" sz="1600" dirty="0">
                <a:solidFill>
                  <a:srgbClr val="3B3535"/>
                </a:solidFill>
                <a:latin typeface="Sora Light" pitchFamily="34" charset="0"/>
                <a:ea typeface="Sora Light" pitchFamily="34" charset="-122"/>
                <a:cs typeface="Sora Light" pitchFamily="34" charset="-120"/>
              </a:rPr>
              <a:t> Gained understanding of age group, BMI, and income category distributions.</a:t>
            </a:r>
            <a:endParaRPr lang="en-US" sz="1600" dirty="0"/>
          </a:p>
        </p:txBody>
      </p:sp>
      <p:pic>
        <p:nvPicPr>
          <p:cNvPr id="6" name="Image 0" descr="preencoded.png"/>
          <p:cNvPicPr>
            <a:picLocks noChangeAspect="1"/>
          </p:cNvPicPr>
          <p:nvPr/>
        </p:nvPicPr>
        <p:blipFill>
          <a:blip r:embed="rId3"/>
          <a:stretch>
            <a:fillRect/>
          </a:stretch>
        </p:blipFill>
        <p:spPr>
          <a:xfrm>
            <a:off x="7575113" y="1791652"/>
            <a:ext cx="6339126" cy="63391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444704"/>
            <a:ext cx="6497003"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Model Building</a:t>
            </a:r>
            <a:endParaRPr lang="en-US" sz="5100" dirty="0"/>
          </a:p>
        </p:txBody>
      </p:sp>
      <p:sp>
        <p:nvSpPr>
          <p:cNvPr id="3" name="Text 1"/>
          <p:cNvSpPr/>
          <p:nvPr/>
        </p:nvSpPr>
        <p:spPr>
          <a:xfrm>
            <a:off x="864037" y="2750582"/>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We applied Logistic Regression for binary classification to predict heart disease. The model's performance was rigorously evaluated using several key metrics.</a:t>
            </a:r>
            <a:endParaRPr lang="en-US" sz="1900" dirty="0"/>
          </a:p>
        </p:txBody>
      </p:sp>
      <p:sp>
        <p:nvSpPr>
          <p:cNvPr id="4" name="Shape 2"/>
          <p:cNvSpPr/>
          <p:nvPr/>
        </p:nvSpPr>
        <p:spPr>
          <a:xfrm>
            <a:off x="864037" y="3818334"/>
            <a:ext cx="4136231" cy="2293858"/>
          </a:xfrm>
          <a:prstGeom prst="roundRect">
            <a:avLst>
              <a:gd name="adj" fmla="val 4520"/>
            </a:avLst>
          </a:prstGeom>
          <a:solidFill>
            <a:srgbClr val="FFFFFF"/>
          </a:solidFill>
          <a:ln w="30480">
            <a:solidFill>
              <a:srgbClr val="DFB8BC"/>
            </a:solidFill>
            <a:prstDash val="solid"/>
          </a:ln>
        </p:spPr>
      </p:sp>
      <p:sp>
        <p:nvSpPr>
          <p:cNvPr id="5" name="Text 3"/>
          <p:cNvSpPr/>
          <p:nvPr/>
        </p:nvSpPr>
        <p:spPr>
          <a:xfrm>
            <a:off x="1141333" y="4095631"/>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Accuracy Score</a:t>
            </a:r>
            <a:endParaRPr lang="en-US" sz="2550" dirty="0"/>
          </a:p>
        </p:txBody>
      </p:sp>
      <p:sp>
        <p:nvSpPr>
          <p:cNvPr id="6" name="Text 4"/>
          <p:cNvSpPr/>
          <p:nvPr/>
        </p:nvSpPr>
        <p:spPr>
          <a:xfrm>
            <a:off x="1141333" y="4649748"/>
            <a:ext cx="3581638" cy="790099"/>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Overall correctness of the model's predictions.</a:t>
            </a:r>
            <a:endParaRPr lang="en-US" sz="1900" dirty="0"/>
          </a:p>
        </p:txBody>
      </p:sp>
      <p:sp>
        <p:nvSpPr>
          <p:cNvPr id="7" name="Shape 5"/>
          <p:cNvSpPr/>
          <p:nvPr/>
        </p:nvSpPr>
        <p:spPr>
          <a:xfrm>
            <a:off x="5247084" y="3818334"/>
            <a:ext cx="4136231" cy="2293858"/>
          </a:xfrm>
          <a:prstGeom prst="roundRect">
            <a:avLst>
              <a:gd name="adj" fmla="val 4520"/>
            </a:avLst>
          </a:prstGeom>
          <a:solidFill>
            <a:srgbClr val="FFFFFF"/>
          </a:solidFill>
          <a:ln w="30480">
            <a:solidFill>
              <a:srgbClr val="DFB8BC"/>
            </a:solidFill>
            <a:prstDash val="solid"/>
          </a:ln>
        </p:spPr>
      </p:sp>
      <p:sp>
        <p:nvSpPr>
          <p:cNvPr id="8" name="Text 6"/>
          <p:cNvSpPr/>
          <p:nvPr/>
        </p:nvSpPr>
        <p:spPr>
          <a:xfrm>
            <a:off x="5524381" y="4095631"/>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Confusion Matrix</a:t>
            </a:r>
            <a:endParaRPr lang="en-US" sz="2550" dirty="0"/>
          </a:p>
        </p:txBody>
      </p:sp>
      <p:sp>
        <p:nvSpPr>
          <p:cNvPr id="9" name="Text 7"/>
          <p:cNvSpPr/>
          <p:nvPr/>
        </p:nvSpPr>
        <p:spPr>
          <a:xfrm>
            <a:off x="5524381" y="4649748"/>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Detailed breakdown of true positives, negatives, false positives, and negatives.</a:t>
            </a:r>
            <a:endParaRPr lang="en-US" sz="1900" dirty="0"/>
          </a:p>
        </p:txBody>
      </p:sp>
      <p:sp>
        <p:nvSpPr>
          <p:cNvPr id="10" name="Shape 8"/>
          <p:cNvSpPr/>
          <p:nvPr/>
        </p:nvSpPr>
        <p:spPr>
          <a:xfrm>
            <a:off x="9630132" y="3818334"/>
            <a:ext cx="4136231" cy="2293858"/>
          </a:xfrm>
          <a:prstGeom prst="roundRect">
            <a:avLst>
              <a:gd name="adj" fmla="val 4520"/>
            </a:avLst>
          </a:prstGeom>
          <a:solidFill>
            <a:srgbClr val="FFFFFF"/>
          </a:solidFill>
          <a:ln w="30480">
            <a:solidFill>
              <a:srgbClr val="DFB8BC"/>
            </a:solidFill>
            <a:prstDash val="solid"/>
          </a:ln>
        </p:spPr>
      </p:sp>
      <p:sp>
        <p:nvSpPr>
          <p:cNvPr id="11" name="Text 9"/>
          <p:cNvSpPr/>
          <p:nvPr/>
        </p:nvSpPr>
        <p:spPr>
          <a:xfrm>
            <a:off x="9907429" y="4095631"/>
            <a:ext cx="3535204"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Classification Report</a:t>
            </a:r>
            <a:endParaRPr lang="en-US" sz="2550" dirty="0"/>
          </a:p>
        </p:txBody>
      </p:sp>
      <p:sp>
        <p:nvSpPr>
          <p:cNvPr id="12" name="Text 10"/>
          <p:cNvSpPr/>
          <p:nvPr/>
        </p:nvSpPr>
        <p:spPr>
          <a:xfrm>
            <a:off x="9907429" y="4649748"/>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Provided Precision, Recall, and F1 Score for comprehensive evaluation.</a:t>
            </a:r>
            <a:endParaRPr lang="en-US" sz="1900" dirty="0"/>
          </a:p>
        </p:txBody>
      </p:sp>
      <p:sp>
        <p:nvSpPr>
          <p:cNvPr id="13" name="Text 11"/>
          <p:cNvSpPr/>
          <p:nvPr/>
        </p:nvSpPr>
        <p:spPr>
          <a:xfrm>
            <a:off x="864037" y="6389846"/>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Alternative models like Random Forest and SVM were also considered for potential improvements.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2346841"/>
            <a:ext cx="6497003" cy="812125"/>
          </a:xfrm>
          <a:prstGeom prst="rect">
            <a:avLst/>
          </a:prstGeom>
          <a:noFill/>
          <a:ln/>
        </p:spPr>
        <p:txBody>
          <a:bodyPr wrap="none" lIns="0" tIns="0" rIns="0" bIns="0" rtlCol="0" anchor="t"/>
          <a:lstStyle/>
          <a:p>
            <a:pPr marL="0" indent="0" algn="l">
              <a:lnSpc>
                <a:spcPts val="6350"/>
              </a:lnSpc>
              <a:buNone/>
            </a:pPr>
            <a:r>
              <a:rPr lang="en-US" sz="5100" dirty="0">
                <a:solidFill>
                  <a:srgbClr val="1F1E1E"/>
                </a:solidFill>
                <a:latin typeface="Sora Semi Bold" pitchFamily="34" charset="0"/>
                <a:ea typeface="Sora Semi Bold" pitchFamily="34" charset="-122"/>
                <a:cs typeface="Sora Semi Bold" pitchFamily="34" charset="-120"/>
              </a:rPr>
              <a:t>Key Insights</a:t>
            </a:r>
            <a:endParaRPr lang="en-US" sz="5100" dirty="0"/>
          </a:p>
        </p:txBody>
      </p:sp>
      <p:sp>
        <p:nvSpPr>
          <p:cNvPr id="3" name="Shape 1"/>
          <p:cNvSpPr/>
          <p:nvPr/>
        </p:nvSpPr>
        <p:spPr>
          <a:xfrm>
            <a:off x="864037" y="3652718"/>
            <a:ext cx="555427" cy="555427"/>
          </a:xfrm>
          <a:prstGeom prst="roundRect">
            <a:avLst>
              <a:gd name="adj" fmla="val 18669"/>
            </a:avLst>
          </a:prstGeom>
          <a:solidFill>
            <a:srgbClr val="F9D2D6"/>
          </a:solidFill>
          <a:ln w="15240">
            <a:solidFill>
              <a:srgbClr val="DFB8BC"/>
            </a:solidFill>
            <a:prstDash val="solid"/>
          </a:ln>
        </p:spPr>
      </p:sp>
      <p:sp>
        <p:nvSpPr>
          <p:cNvPr id="4" name="Text 2"/>
          <p:cNvSpPr/>
          <p:nvPr/>
        </p:nvSpPr>
        <p:spPr>
          <a:xfrm>
            <a:off x="946785" y="3686770"/>
            <a:ext cx="389811" cy="487204"/>
          </a:xfrm>
          <a:prstGeom prst="rect">
            <a:avLst/>
          </a:prstGeom>
          <a:noFill/>
          <a:ln/>
        </p:spPr>
        <p:txBody>
          <a:bodyPr wrap="none" lIns="0" tIns="0" rIns="0" bIns="0" rtlCol="0" anchor="t"/>
          <a:lstStyle/>
          <a:p>
            <a:pPr marL="0" indent="0" algn="ctr">
              <a:lnSpc>
                <a:spcPts val="3050"/>
              </a:lnSpc>
              <a:buNone/>
            </a:pPr>
            <a:r>
              <a:rPr lang="en-US" sz="3050" dirty="0">
                <a:solidFill>
                  <a:srgbClr val="3B3535"/>
                </a:solidFill>
                <a:latin typeface="Sora Semi Bold" pitchFamily="34" charset="0"/>
                <a:ea typeface="Sora Semi Bold" pitchFamily="34" charset="-122"/>
                <a:cs typeface="Sora Semi Bold" pitchFamily="34" charset="-120"/>
              </a:rPr>
              <a:t>1</a:t>
            </a:r>
            <a:endParaRPr lang="en-US" sz="3050" dirty="0"/>
          </a:p>
        </p:txBody>
      </p:sp>
      <p:sp>
        <p:nvSpPr>
          <p:cNvPr id="5" name="Text 3"/>
          <p:cNvSpPr/>
          <p:nvPr/>
        </p:nvSpPr>
        <p:spPr>
          <a:xfrm>
            <a:off x="1666280" y="3737491"/>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Risk Factors</a:t>
            </a:r>
            <a:endParaRPr lang="en-US" sz="2550" dirty="0"/>
          </a:p>
        </p:txBody>
      </p:sp>
      <p:sp>
        <p:nvSpPr>
          <p:cNvPr id="6" name="Text 4"/>
          <p:cNvSpPr/>
          <p:nvPr/>
        </p:nvSpPr>
        <p:spPr>
          <a:xfrm>
            <a:off x="1666280" y="4291608"/>
            <a:ext cx="3292793" cy="158019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Age, BMI and smoking habits significantly increase heart disease risk.</a:t>
            </a:r>
            <a:endParaRPr lang="en-US" sz="1900" dirty="0"/>
          </a:p>
        </p:txBody>
      </p:sp>
      <p:sp>
        <p:nvSpPr>
          <p:cNvPr id="7" name="Shape 5"/>
          <p:cNvSpPr/>
          <p:nvPr/>
        </p:nvSpPr>
        <p:spPr>
          <a:xfrm>
            <a:off x="5267682" y="3652718"/>
            <a:ext cx="555427" cy="555427"/>
          </a:xfrm>
          <a:prstGeom prst="roundRect">
            <a:avLst>
              <a:gd name="adj" fmla="val 18669"/>
            </a:avLst>
          </a:prstGeom>
          <a:solidFill>
            <a:srgbClr val="F9D2D6"/>
          </a:solidFill>
          <a:ln w="15240">
            <a:solidFill>
              <a:srgbClr val="DFB8BC"/>
            </a:solidFill>
            <a:prstDash val="solid"/>
          </a:ln>
        </p:spPr>
      </p:sp>
      <p:sp>
        <p:nvSpPr>
          <p:cNvPr id="8" name="Text 6"/>
          <p:cNvSpPr/>
          <p:nvPr/>
        </p:nvSpPr>
        <p:spPr>
          <a:xfrm>
            <a:off x="5350431" y="3686770"/>
            <a:ext cx="389811" cy="487204"/>
          </a:xfrm>
          <a:prstGeom prst="rect">
            <a:avLst/>
          </a:prstGeom>
          <a:noFill/>
          <a:ln/>
        </p:spPr>
        <p:txBody>
          <a:bodyPr wrap="none" lIns="0" tIns="0" rIns="0" bIns="0" rtlCol="0" anchor="t"/>
          <a:lstStyle/>
          <a:p>
            <a:pPr marL="0" indent="0" algn="ctr">
              <a:lnSpc>
                <a:spcPts val="3050"/>
              </a:lnSpc>
              <a:buNone/>
            </a:pPr>
            <a:r>
              <a:rPr lang="en-US" sz="3050" dirty="0">
                <a:solidFill>
                  <a:srgbClr val="3B3535"/>
                </a:solidFill>
                <a:latin typeface="Sora Semi Bold" pitchFamily="34" charset="0"/>
                <a:ea typeface="Sora Semi Bold" pitchFamily="34" charset="-122"/>
                <a:cs typeface="Sora Semi Bold" pitchFamily="34" charset="-120"/>
              </a:rPr>
              <a:t>2</a:t>
            </a:r>
            <a:endParaRPr lang="en-US" sz="3050" dirty="0"/>
          </a:p>
        </p:txBody>
      </p:sp>
      <p:sp>
        <p:nvSpPr>
          <p:cNvPr id="9" name="Text 7"/>
          <p:cNvSpPr/>
          <p:nvPr/>
        </p:nvSpPr>
        <p:spPr>
          <a:xfrm>
            <a:off x="6069925" y="3737491"/>
            <a:ext cx="3248501" cy="406003"/>
          </a:xfrm>
          <a:prstGeom prst="rect">
            <a:avLst/>
          </a:prstGeom>
          <a:noFill/>
          <a:ln/>
        </p:spPr>
        <p:txBody>
          <a:bodyPr wrap="non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Lifestyle Impact</a:t>
            </a:r>
            <a:endParaRPr lang="en-US" sz="2550" dirty="0"/>
          </a:p>
        </p:txBody>
      </p:sp>
      <p:sp>
        <p:nvSpPr>
          <p:cNvPr id="10" name="Text 8"/>
          <p:cNvSpPr/>
          <p:nvPr/>
        </p:nvSpPr>
        <p:spPr>
          <a:xfrm>
            <a:off x="6069925" y="4291608"/>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Physical inactivity and poor mental health are contributing factors.</a:t>
            </a:r>
            <a:endParaRPr lang="en-US" sz="1900" dirty="0"/>
          </a:p>
        </p:txBody>
      </p:sp>
      <p:sp>
        <p:nvSpPr>
          <p:cNvPr id="11" name="Shape 9"/>
          <p:cNvSpPr/>
          <p:nvPr/>
        </p:nvSpPr>
        <p:spPr>
          <a:xfrm>
            <a:off x="9671328" y="3652718"/>
            <a:ext cx="555427" cy="555427"/>
          </a:xfrm>
          <a:prstGeom prst="roundRect">
            <a:avLst>
              <a:gd name="adj" fmla="val 18669"/>
            </a:avLst>
          </a:prstGeom>
          <a:solidFill>
            <a:srgbClr val="F9D2D6"/>
          </a:solidFill>
          <a:ln w="15240">
            <a:solidFill>
              <a:srgbClr val="DFB8BC"/>
            </a:solidFill>
            <a:prstDash val="solid"/>
          </a:ln>
        </p:spPr>
      </p:sp>
      <p:sp>
        <p:nvSpPr>
          <p:cNvPr id="12" name="Text 10"/>
          <p:cNvSpPr/>
          <p:nvPr/>
        </p:nvSpPr>
        <p:spPr>
          <a:xfrm>
            <a:off x="9754076" y="3686770"/>
            <a:ext cx="389811" cy="487204"/>
          </a:xfrm>
          <a:prstGeom prst="rect">
            <a:avLst/>
          </a:prstGeom>
          <a:noFill/>
          <a:ln/>
        </p:spPr>
        <p:txBody>
          <a:bodyPr wrap="none" lIns="0" tIns="0" rIns="0" bIns="0" rtlCol="0" anchor="t"/>
          <a:lstStyle/>
          <a:p>
            <a:pPr marL="0" indent="0" algn="ctr">
              <a:lnSpc>
                <a:spcPts val="3050"/>
              </a:lnSpc>
              <a:buNone/>
            </a:pPr>
            <a:r>
              <a:rPr lang="en-US" sz="3050" dirty="0">
                <a:solidFill>
                  <a:srgbClr val="3B3535"/>
                </a:solidFill>
                <a:latin typeface="Sora Semi Bold" pitchFamily="34" charset="0"/>
                <a:ea typeface="Sora Semi Bold" pitchFamily="34" charset="-122"/>
                <a:cs typeface="Sora Semi Bold" pitchFamily="34" charset="-120"/>
              </a:rPr>
              <a:t>3</a:t>
            </a:r>
            <a:endParaRPr lang="en-US" sz="3050" dirty="0"/>
          </a:p>
        </p:txBody>
      </p:sp>
      <p:sp>
        <p:nvSpPr>
          <p:cNvPr id="13" name="Text 11"/>
          <p:cNvSpPr/>
          <p:nvPr/>
        </p:nvSpPr>
        <p:spPr>
          <a:xfrm>
            <a:off x="10473571" y="3737491"/>
            <a:ext cx="3292793" cy="812006"/>
          </a:xfrm>
          <a:prstGeom prst="rect">
            <a:avLst/>
          </a:prstGeom>
          <a:noFill/>
          <a:ln/>
        </p:spPr>
        <p:txBody>
          <a:bodyPr wrap="square" lIns="0" tIns="0" rIns="0" bIns="0" rtlCol="0" anchor="t"/>
          <a:lstStyle/>
          <a:p>
            <a:pPr marL="0" indent="0" algn="l">
              <a:lnSpc>
                <a:spcPts val="3150"/>
              </a:lnSpc>
              <a:buNone/>
            </a:pPr>
            <a:r>
              <a:rPr lang="en-US" sz="2550" dirty="0">
                <a:solidFill>
                  <a:srgbClr val="3B3535"/>
                </a:solidFill>
                <a:latin typeface="Sora Semi Bold" pitchFamily="34" charset="0"/>
                <a:ea typeface="Sora Semi Bold" pitchFamily="34" charset="-122"/>
                <a:cs typeface="Sora Semi Bold" pitchFamily="34" charset="-120"/>
              </a:rPr>
              <a:t>Socioeconomic Influence</a:t>
            </a:r>
            <a:endParaRPr lang="en-US" sz="2550" dirty="0"/>
          </a:p>
        </p:txBody>
      </p:sp>
      <p:sp>
        <p:nvSpPr>
          <p:cNvPr id="14" name="Text 12"/>
          <p:cNvSpPr/>
          <p:nvPr/>
        </p:nvSpPr>
        <p:spPr>
          <a:xfrm>
            <a:off x="10473571" y="4697611"/>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3B3535"/>
                </a:solidFill>
                <a:latin typeface="Sora Light" pitchFamily="34" charset="0"/>
                <a:ea typeface="Sora Light" pitchFamily="34" charset="-122"/>
                <a:cs typeface="Sora Light" pitchFamily="34" charset="-120"/>
              </a:rPr>
              <a:t>Income and education levels also affect heart health outcomes.</a:t>
            </a:r>
            <a:endParaRPr lang="en-US" sz="190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TotalTime>
  <Words>519</Words>
  <Application>Microsoft Office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Sora Semi Bold</vt:lpstr>
      <vt:lpstr>Garamond</vt:lpstr>
      <vt:lpstr>Arial</vt:lpstr>
      <vt:lpstr>Sora Light</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Sudeshna Sarkar</dc:creator>
  <cp:lastModifiedBy>Sudeshna Sarkar</cp:lastModifiedBy>
  <cp:revision>5</cp:revision>
  <dcterms:created xsi:type="dcterms:W3CDTF">2025-07-24T11:05:13Z</dcterms:created>
  <dcterms:modified xsi:type="dcterms:W3CDTF">2025-07-24T18:25:31Z</dcterms:modified>
</cp:coreProperties>
</file>